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7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DD990-DE43-445F-A9AE-510AABB10988}" type="datetimeFigureOut">
              <a:rPr lang="en-US" smtClean="0"/>
              <a:pPr/>
              <a:t>10/17/2020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A1EED1-ED05-479A-AF9D-B9F51CFDA34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280F9E4-B394-4379-8C53-7F0DB04583BE}" type="slidenum">
              <a:rPr lang="en-US" altLang="en-US" smtClean="0"/>
              <a:pPr/>
              <a:t>3</a:t>
            </a:fld>
            <a:endParaRPr lang="en-US" altLang="en-US" smtClean="0"/>
          </a:p>
        </p:txBody>
      </p:sp>
      <p:sp>
        <p:nvSpPr>
          <p:cNvPr id="122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010BA30-89D6-486E-B58E-A53579BACFC1}" type="slidenum">
              <a:rPr lang="en-US" altLang="en-US" smtClean="0"/>
              <a:pPr/>
              <a:t>4</a:t>
            </a:fld>
            <a:endParaRPr lang="en-US" altLang="en-US" smtClean="0"/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DEBE96D-AC66-4A69-93E3-C4F5695112F5}" type="slidenum">
              <a:rPr lang="en-US" altLang="en-US" smtClean="0"/>
              <a:pPr/>
              <a:t>7</a:t>
            </a:fld>
            <a:endParaRPr lang="en-US" altLang="en-US" smtClean="0"/>
          </a:p>
        </p:txBody>
      </p:sp>
      <p:sp>
        <p:nvSpPr>
          <p:cNvPr id="1249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06DB2-B373-44C1-9F1F-82BE2BE41021}" type="datetimeFigureOut">
              <a:rPr lang="en-US" smtClean="0"/>
              <a:pPr/>
              <a:t>10/17/2020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BF413-6F01-4AF5-886F-B46D97D897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06DB2-B373-44C1-9F1F-82BE2BE41021}" type="datetimeFigureOut">
              <a:rPr lang="en-US" smtClean="0"/>
              <a:pPr/>
              <a:t>10/17/2020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BF413-6F01-4AF5-886F-B46D97D897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06DB2-B373-44C1-9F1F-82BE2BE41021}" type="datetimeFigureOut">
              <a:rPr lang="en-US" smtClean="0"/>
              <a:pPr/>
              <a:t>10/17/2020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BF413-6F01-4AF5-886F-B46D97D897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A13EE8-8C39-4624-A9AC-C8097B3198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4102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609600"/>
            <a:ext cx="7772400" cy="4114800"/>
          </a:xfrm>
        </p:spPr>
        <p:txBody>
          <a:bodyPr/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06DB2-B373-44C1-9F1F-82BE2BE41021}" type="datetimeFigureOut">
              <a:rPr lang="en-US" smtClean="0"/>
              <a:pPr/>
              <a:t>10/17/2020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BF413-6F01-4AF5-886F-B46D97D897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06DB2-B373-44C1-9F1F-82BE2BE41021}" type="datetimeFigureOut">
              <a:rPr lang="en-US" smtClean="0"/>
              <a:pPr/>
              <a:t>10/17/2020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BF413-6F01-4AF5-886F-B46D97D897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06DB2-B373-44C1-9F1F-82BE2BE41021}" type="datetimeFigureOut">
              <a:rPr lang="en-US" smtClean="0"/>
              <a:pPr/>
              <a:t>10/17/2020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BF413-6F01-4AF5-886F-B46D97D897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06DB2-B373-44C1-9F1F-82BE2BE41021}" type="datetimeFigureOut">
              <a:rPr lang="en-US" smtClean="0"/>
              <a:pPr/>
              <a:t>10/17/2020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BF413-6F01-4AF5-886F-B46D97D897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06DB2-B373-44C1-9F1F-82BE2BE41021}" type="datetimeFigureOut">
              <a:rPr lang="en-US" smtClean="0"/>
              <a:pPr/>
              <a:t>10/17/2020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BF413-6F01-4AF5-886F-B46D97D897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06DB2-B373-44C1-9F1F-82BE2BE41021}" type="datetimeFigureOut">
              <a:rPr lang="en-US" smtClean="0"/>
              <a:pPr/>
              <a:t>10/17/2020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BF413-6F01-4AF5-886F-B46D97D897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06DB2-B373-44C1-9F1F-82BE2BE41021}" type="datetimeFigureOut">
              <a:rPr lang="en-US" smtClean="0"/>
              <a:pPr/>
              <a:t>10/17/2020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BF413-6F01-4AF5-886F-B46D97D897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06DB2-B373-44C1-9F1F-82BE2BE41021}" type="datetimeFigureOut">
              <a:rPr lang="en-US" smtClean="0"/>
              <a:pPr/>
              <a:t>10/17/2020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BF413-6F01-4AF5-886F-B46D97D897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D06DB2-B373-44C1-9F1F-82BE2BE41021}" type="datetimeFigureOut">
              <a:rPr lang="en-US" smtClean="0"/>
              <a:pPr/>
              <a:t>10/17/2020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FBF413-6F01-4AF5-886F-B46D97D897D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GB" altLang="en-US" sz="72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Chemical Kinetics</a:t>
            </a:r>
            <a:br>
              <a:rPr lang="en-GB" altLang="en-US" sz="72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</a:b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UNIT  V, </a:t>
            </a:r>
            <a:r>
              <a:rPr lang="en-US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BSc</a:t>
            </a:r>
            <a:r>
              <a:rPr lang="en-US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III year </a:t>
            </a:r>
            <a:r>
              <a:rPr lang="en-US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219200" y="3810000"/>
            <a:ext cx="701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Topics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Basics concept of chemical kinetics,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stoichiometry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factors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affecting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rate of reaction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1"/>
          <p:cNvSpPr txBox="1">
            <a:spLocks noChangeArrowheads="1"/>
          </p:cNvSpPr>
          <p:nvPr/>
        </p:nvSpPr>
        <p:spPr bwMode="auto">
          <a:xfrm>
            <a:off x="457200" y="298450"/>
            <a:ext cx="82296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3000"/>
              <a:t>Factors that Affect the Reaction Rate Constant</a:t>
            </a:r>
          </a:p>
        </p:txBody>
      </p:sp>
      <p:sp>
        <p:nvSpPr>
          <p:cNvPr id="12291" name="TextBox 2"/>
          <p:cNvSpPr txBox="1">
            <a:spLocks noChangeArrowheads="1"/>
          </p:cNvSpPr>
          <p:nvPr/>
        </p:nvSpPr>
        <p:spPr bwMode="auto">
          <a:xfrm>
            <a:off x="0" y="914400"/>
            <a:ext cx="9144000" cy="52943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914400" indent="-4572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 typeface="Times New Roman" panose="02020603050405020304" pitchFamily="18" charset="0"/>
              <a:buAutoNum type="arabicPeriod"/>
              <a:defRPr/>
            </a:pPr>
            <a:r>
              <a:rPr lang="en-US" altLang="en-US" sz="2400" b="1" dirty="0"/>
              <a:t>Temperature:</a:t>
            </a:r>
            <a:r>
              <a:rPr lang="en-US" altLang="en-US" sz="1400" dirty="0"/>
              <a:t>  </a:t>
            </a:r>
            <a:r>
              <a:rPr lang="en-US" altLang="en-US" sz="1800" dirty="0"/>
              <a:t>At higher temperatures, reactant molecules have more kinetic energy, move faster, and collide more often and with greater energy</a:t>
            </a:r>
            <a:endParaRPr lang="en-US" altLang="en-US" sz="1800" b="1" dirty="0"/>
          </a:p>
          <a:p>
            <a:pPr lvl="1"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000" b="1" dirty="0"/>
              <a:t>Collision Theory: </a:t>
            </a:r>
            <a:r>
              <a:rPr lang="en-US" altLang="en-US" sz="2000" dirty="0"/>
              <a:t>When two chemicals react, their molecules have to collide with each other (in a particular orientation) with sufficient energy for the reaction to take place. </a:t>
            </a:r>
          </a:p>
          <a:p>
            <a:pPr lvl="1"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000" b="1" dirty="0"/>
              <a:t>Kinetic Theory: </a:t>
            </a:r>
            <a:r>
              <a:rPr lang="en-US" altLang="en-US" sz="2000" dirty="0"/>
              <a:t>Increasing temperature means the molecules move faster. </a:t>
            </a:r>
            <a:endParaRPr lang="en-US" altLang="en-US" sz="2400" b="1" dirty="0"/>
          </a:p>
          <a:p>
            <a:pPr eaLnBrk="1" hangingPunct="1">
              <a:spcBef>
                <a:spcPct val="0"/>
              </a:spcBef>
              <a:buFont typeface="Times New Roman" panose="02020603050405020304" pitchFamily="18" charset="0"/>
              <a:buAutoNum type="arabicPeriod"/>
              <a:defRPr/>
            </a:pPr>
            <a:r>
              <a:rPr lang="en-US" altLang="en-US" sz="2400" b="1" dirty="0"/>
              <a:t>Concentrations of reactants</a:t>
            </a:r>
            <a:r>
              <a:rPr lang="en-US" altLang="en-US" sz="2400" dirty="0"/>
              <a:t> </a:t>
            </a:r>
          </a:p>
          <a:p>
            <a:pPr lvl="1"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000" dirty="0"/>
              <a:t>As the concentration of reactants increases, </a:t>
            </a:r>
          </a:p>
          <a:p>
            <a:pPr lvl="1" indent="-19050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000" dirty="0"/>
              <a:t>so does the likelihood that reactant molecules will collide.</a:t>
            </a:r>
          </a:p>
          <a:p>
            <a:pPr eaLnBrk="1" hangingPunct="1">
              <a:spcBef>
                <a:spcPct val="0"/>
              </a:spcBef>
              <a:buFont typeface="Times New Roman" panose="02020603050405020304" pitchFamily="18" charset="0"/>
              <a:buAutoNum type="arabicPeriod"/>
              <a:defRPr/>
            </a:pPr>
            <a:r>
              <a:rPr lang="en-US" altLang="en-US" sz="2400" b="1" dirty="0"/>
              <a:t>Catalysts</a:t>
            </a:r>
            <a:r>
              <a:rPr lang="en-US" altLang="en-US" sz="2400" dirty="0"/>
              <a:t> </a:t>
            </a:r>
          </a:p>
          <a:p>
            <a:pPr lvl="1"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000" dirty="0"/>
              <a:t>Speed up reactions by lowering </a:t>
            </a:r>
            <a:r>
              <a:rPr lang="en-US" altLang="en-US" sz="2000" i="1" dirty="0"/>
              <a:t>activation energy</a:t>
            </a:r>
          </a:p>
          <a:p>
            <a:pPr eaLnBrk="1" hangingPunct="1">
              <a:spcBef>
                <a:spcPct val="0"/>
              </a:spcBef>
              <a:buFont typeface="Times New Roman" panose="02020603050405020304" pitchFamily="18" charset="0"/>
              <a:buAutoNum type="arabicPeriod"/>
              <a:defRPr/>
            </a:pPr>
            <a:r>
              <a:rPr lang="en-US" altLang="en-US" sz="2400" b="1" dirty="0"/>
              <a:t>Surface area of a solid reactant</a:t>
            </a:r>
            <a:r>
              <a:rPr lang="en-US" altLang="en-US" sz="2400" dirty="0"/>
              <a:t> </a:t>
            </a:r>
          </a:p>
          <a:p>
            <a:pPr lvl="1"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000" dirty="0"/>
              <a:t>More area for reactants to be in contact</a:t>
            </a:r>
            <a:endParaRPr lang="en-US" altLang="en-US" sz="2400" dirty="0"/>
          </a:p>
          <a:p>
            <a:pPr eaLnBrk="1" hangingPunct="1">
              <a:spcBef>
                <a:spcPct val="0"/>
              </a:spcBef>
              <a:buFont typeface="Times New Roman" panose="02020603050405020304" pitchFamily="18" charset="0"/>
              <a:buAutoNum type="arabicPeriod"/>
              <a:defRPr/>
            </a:pPr>
            <a:r>
              <a:rPr lang="en-US" altLang="en-US" sz="2400" b="1" dirty="0"/>
              <a:t>Pressure of gaseous reactants or products</a:t>
            </a:r>
          </a:p>
          <a:p>
            <a:pPr lvl="1"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000" dirty="0"/>
              <a:t>Increased number of collisions</a:t>
            </a:r>
          </a:p>
        </p:txBody>
      </p:sp>
      <p:sp>
        <p:nvSpPr>
          <p:cNvPr id="19460" name="Rectangle 3"/>
          <p:cNvSpPr txBox="1">
            <a:spLocks noChangeArrowheads="1"/>
          </p:cNvSpPr>
          <p:nvPr/>
        </p:nvSpPr>
        <p:spPr bwMode="auto">
          <a:xfrm>
            <a:off x="0" y="6138863"/>
            <a:ext cx="3810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en-US" altLang="en-US" sz="1400">
              <a:solidFill>
                <a:schemeClr val="tx2"/>
              </a:solidFill>
            </a:endParaRPr>
          </a:p>
        </p:txBody>
      </p:sp>
      <p:sp>
        <p:nvSpPr>
          <p:cNvPr id="19461" name="Rectangle 3"/>
          <p:cNvSpPr txBox="1">
            <a:spLocks noChangeArrowheads="1"/>
          </p:cNvSpPr>
          <p:nvPr/>
        </p:nvSpPr>
        <p:spPr bwMode="auto">
          <a:xfrm>
            <a:off x="6000750" y="6096000"/>
            <a:ext cx="31797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</a:pPr>
            <a:endParaRPr lang="en-US" altLang="en-US" sz="1400">
              <a:solidFill>
                <a:schemeClr val="tx2"/>
              </a:solidFill>
            </a:endParaRPr>
          </a:p>
        </p:txBody>
      </p:sp>
      <p:pic>
        <p:nvPicPr>
          <p:cNvPr id="19462" name="Picture 4" descr="14_02"/>
          <p:cNvPicPr>
            <a:picLocks noChangeAspect="1" noChangeArrowheads="1"/>
          </p:cNvPicPr>
          <p:nvPr/>
        </p:nvPicPr>
        <p:blipFill>
          <a:blip r:embed="rId2" cstate="print"/>
          <a:srcRect b="11510"/>
          <a:stretch>
            <a:fillRect/>
          </a:stretch>
        </p:blipFill>
        <p:spPr bwMode="auto">
          <a:xfrm>
            <a:off x="6781800" y="4191000"/>
            <a:ext cx="217011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0" dur="2000"/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2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2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2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2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74663"/>
            <a:ext cx="7772400" cy="381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4000" smtClean="0">
                <a:solidFill>
                  <a:srgbClr val="990000"/>
                </a:solidFill>
                <a:latin typeface="Times New Roman" pitchFamily="18" charset="0"/>
              </a:rPr>
              <a:t>Chemical Kinetics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838200" y="822325"/>
            <a:ext cx="80010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50000"/>
              </a:spcBef>
            </a:pPr>
            <a:endParaRPr lang="en-US" altLang="en-US" sz="2800"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itchFamily="18" charset="0"/>
              </a:rPr>
              <a:t>Kinetics</a:t>
            </a:r>
            <a:r>
              <a:rPr lang="en-US" altLang="en-US" sz="2800">
                <a:latin typeface="Times New Roman" pitchFamily="18" charset="0"/>
              </a:rPr>
              <a:t> – how fast does a reaction proceed?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latin typeface="Times New Roman" pitchFamily="18" charset="0"/>
              </a:rPr>
              <a:t>Thermodynamics – does a reaction take place?</a:t>
            </a:r>
          </a:p>
          <a:p>
            <a:pPr>
              <a:spcBef>
                <a:spcPct val="20000"/>
              </a:spcBef>
            </a:pPr>
            <a:endParaRPr lang="en-US" altLang="en-US">
              <a:latin typeface="Times New Roman" pitchFamily="18" charset="0"/>
            </a:endParaRPr>
          </a:p>
          <a:p>
            <a:pPr>
              <a:spcBef>
                <a:spcPct val="20000"/>
              </a:spcBef>
            </a:pPr>
            <a:r>
              <a:rPr lang="en-US" altLang="en-US" b="1">
                <a:latin typeface="Times New Roman" pitchFamily="18" charset="0"/>
              </a:rPr>
              <a:t>Reaction speed: </a:t>
            </a:r>
            <a:r>
              <a:rPr lang="en-US" altLang="en-US">
                <a:latin typeface="Times New Roman" pitchFamily="18" charset="0"/>
              </a:rPr>
              <a:t>measured by the change in concentration with time.</a:t>
            </a:r>
          </a:p>
          <a:p>
            <a:pPr>
              <a:spcBef>
                <a:spcPct val="20000"/>
              </a:spcBef>
            </a:pPr>
            <a:endParaRPr lang="en-US" altLang="en-US" b="1">
              <a:latin typeface="Times New Roman" pitchFamily="18" charset="0"/>
            </a:endParaRPr>
          </a:p>
          <a:p>
            <a:pPr>
              <a:spcBef>
                <a:spcPct val="20000"/>
              </a:spcBef>
            </a:pPr>
            <a:r>
              <a:rPr lang="en-US" altLang="en-US" b="1">
                <a:latin typeface="Times New Roman" pitchFamily="18" charset="0"/>
              </a:rPr>
              <a:t>Important factors which affect rates of reactions:</a:t>
            </a:r>
          </a:p>
          <a:p>
            <a:pPr marL="742950" lvl="1" indent="-285750" algn="just">
              <a:spcBef>
                <a:spcPct val="20000"/>
              </a:spcBef>
              <a:buFontTx/>
              <a:buChar char="–"/>
            </a:pPr>
            <a:r>
              <a:rPr lang="en-US" altLang="en-US">
                <a:solidFill>
                  <a:srgbClr val="FF0000"/>
                </a:solidFill>
                <a:latin typeface="Times New Roman" pitchFamily="18" charset="0"/>
              </a:rPr>
              <a:t>reactant concentration</a:t>
            </a:r>
          </a:p>
          <a:p>
            <a:pPr marL="742950" lvl="1" indent="-285750" algn="just">
              <a:spcBef>
                <a:spcPct val="20000"/>
              </a:spcBef>
              <a:buFontTx/>
              <a:buChar char="–"/>
            </a:pPr>
            <a:r>
              <a:rPr lang="en-US" altLang="en-US">
                <a:solidFill>
                  <a:srgbClr val="FF0000"/>
                </a:solidFill>
                <a:latin typeface="Times New Roman" pitchFamily="18" charset="0"/>
              </a:rPr>
              <a:t>temperature</a:t>
            </a:r>
          </a:p>
          <a:p>
            <a:pPr marL="742950" lvl="1" indent="-285750" algn="just">
              <a:spcBef>
                <a:spcPct val="20000"/>
              </a:spcBef>
              <a:buFontTx/>
              <a:buChar char="–"/>
            </a:pPr>
            <a:r>
              <a:rPr lang="en-US" altLang="en-US">
                <a:solidFill>
                  <a:srgbClr val="FF0000"/>
                </a:solidFill>
                <a:latin typeface="Times New Roman" pitchFamily="18" charset="0"/>
              </a:rPr>
              <a:t>action of catalysts </a:t>
            </a:r>
          </a:p>
          <a:p>
            <a:pPr marL="742950" lvl="1" indent="-285750" algn="just">
              <a:spcBef>
                <a:spcPct val="20000"/>
              </a:spcBef>
              <a:buFontTx/>
              <a:buChar char="–"/>
            </a:pPr>
            <a:r>
              <a:rPr lang="en-US" altLang="en-US">
                <a:solidFill>
                  <a:srgbClr val="FF0000"/>
                </a:solidFill>
                <a:latin typeface="Times New Roman" pitchFamily="18" charset="0"/>
              </a:rPr>
              <a:t>surface area</a:t>
            </a:r>
          </a:p>
          <a:p>
            <a:pPr marL="742950" lvl="1" indent="-285750" algn="just">
              <a:spcBef>
                <a:spcPct val="20000"/>
              </a:spcBef>
              <a:spcAft>
                <a:spcPts val="1200"/>
              </a:spcAft>
              <a:buFontTx/>
              <a:buChar char="–"/>
            </a:pPr>
            <a:r>
              <a:rPr lang="en-US" altLang="en-US">
                <a:solidFill>
                  <a:srgbClr val="FF0000"/>
                </a:solidFill>
                <a:latin typeface="Times New Roman" pitchFamily="18" charset="0"/>
              </a:rPr>
              <a:t>pressure of gaseous reactants or products</a:t>
            </a:r>
          </a:p>
          <a:p>
            <a:pPr marL="742950" lvl="1" indent="-285750" algn="just">
              <a:spcBef>
                <a:spcPct val="20000"/>
              </a:spcBef>
              <a:spcAft>
                <a:spcPts val="1200"/>
              </a:spcAft>
              <a:buFontTx/>
              <a:buChar char="–"/>
            </a:pPr>
            <a:endParaRPr lang="en-US" altLang="en-US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5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5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05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05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05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05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Kinetics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latin typeface="Times New Roman" pitchFamily="18" charset="0"/>
              </a:rPr>
              <a:t>Studies the </a:t>
            </a:r>
            <a:r>
              <a:rPr lang="en-US" altLang="en-US" b="1" smtClean="0">
                <a:latin typeface="Times New Roman" pitchFamily="18" charset="0"/>
              </a:rPr>
              <a:t>rate</a:t>
            </a:r>
            <a:r>
              <a:rPr lang="en-US" altLang="en-US" smtClean="0">
                <a:latin typeface="Times New Roman" pitchFamily="18" charset="0"/>
              </a:rPr>
              <a:t> at which a chemical process occurs.</a:t>
            </a:r>
          </a:p>
          <a:p>
            <a:pPr eaLnBrk="1" hangingPunct="1"/>
            <a:endParaRPr lang="en-US" altLang="en-US" smtClean="0">
              <a:latin typeface="Times New Roman" pitchFamily="18" charset="0"/>
            </a:endParaRPr>
          </a:p>
          <a:p>
            <a:pPr eaLnBrk="1" hangingPunct="1"/>
            <a:r>
              <a:rPr lang="en-US" altLang="en-US" smtClean="0">
                <a:latin typeface="Times New Roman" pitchFamily="18" charset="0"/>
              </a:rPr>
              <a:t>Besides information about the speed at which reactions occur, kinetics also sheds light on the </a:t>
            </a:r>
            <a:r>
              <a:rPr lang="en-US" altLang="en-US" b="1" smtClean="0">
                <a:solidFill>
                  <a:srgbClr val="00197D"/>
                </a:solidFill>
                <a:latin typeface="Times New Roman" pitchFamily="18" charset="0"/>
              </a:rPr>
              <a:t>reaction mechanism</a:t>
            </a:r>
            <a:r>
              <a:rPr lang="en-US" altLang="en-US" smtClean="0">
                <a:latin typeface="Times New Roman" pitchFamily="18" charset="0"/>
              </a:rPr>
              <a:t> (exactly </a:t>
            </a:r>
            <a:r>
              <a:rPr lang="en-US" altLang="en-US" i="1" smtClean="0">
                <a:latin typeface="Times New Roman" pitchFamily="18" charset="0"/>
              </a:rPr>
              <a:t>how</a:t>
            </a:r>
            <a:r>
              <a:rPr lang="en-US" altLang="en-US" smtClean="0">
                <a:latin typeface="Times New Roman" pitchFamily="18" charset="0"/>
              </a:rPr>
              <a:t> the reaction occurs).</a:t>
            </a:r>
          </a:p>
        </p:txBody>
      </p:sp>
      <p:sp>
        <p:nvSpPr>
          <p:cNvPr id="12292" name="Rectangle 3"/>
          <p:cNvSpPr txBox="1">
            <a:spLocks noChangeArrowheads="1"/>
          </p:cNvSpPr>
          <p:nvPr/>
        </p:nvSpPr>
        <p:spPr bwMode="auto">
          <a:xfrm>
            <a:off x="20638" y="5410200"/>
            <a:ext cx="3179762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en-US" altLang="en-US" sz="140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Outline: Kinetics</a:t>
            </a:r>
          </a:p>
        </p:txBody>
      </p:sp>
      <p:graphicFrame>
        <p:nvGraphicFramePr>
          <p:cNvPr id="5162" name="Group 42"/>
          <p:cNvGraphicFramePr>
            <a:graphicFrameLocks noGrp="1"/>
          </p:cNvGraphicFramePr>
          <p:nvPr/>
        </p:nvGraphicFramePr>
        <p:xfrm>
          <a:off x="533400" y="1601788"/>
          <a:ext cx="8305800" cy="4187826"/>
        </p:xfrm>
        <a:graphic>
          <a:graphicData uri="http://schemas.openxmlformats.org/drawingml/2006/table">
            <a:tbl>
              <a:tblPr/>
              <a:tblGrid>
                <a:gridCol w="4152900"/>
                <a:gridCol w="4152900"/>
              </a:tblGrid>
              <a:tr h="6782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197D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Reaction Rates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82E32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How we measure rates.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20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197D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Rate Laws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C82E32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How the rate depends on amounts of reactants.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20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197D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Integrated Rate Laws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82E32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How to calculate amount left or time to reach a given amount.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20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197D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Half-life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C82E32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How long it takes to react 50% of reactants.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3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197D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Arrhenius Equation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82E32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How rate constant changes with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82E32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temperature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82E32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.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20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197D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Mechanisms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82E32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Link between rate and molecular scale processes.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338" name="Rectangle 3"/>
          <p:cNvSpPr txBox="1">
            <a:spLocks noChangeArrowheads="1"/>
          </p:cNvSpPr>
          <p:nvPr/>
        </p:nvSpPr>
        <p:spPr bwMode="auto">
          <a:xfrm>
            <a:off x="-152400" y="6019800"/>
            <a:ext cx="31797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en-US" altLang="en-US" sz="140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2400"/>
            <a:ext cx="7772400" cy="381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4000" smtClean="0">
                <a:solidFill>
                  <a:srgbClr val="990000"/>
                </a:solidFill>
                <a:latin typeface="Times New Roman" pitchFamily="18" charset="0"/>
              </a:rPr>
              <a:t>Reaction Rate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152400" y="533400"/>
            <a:ext cx="8839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Aft>
                <a:spcPts val="1200"/>
              </a:spcAft>
              <a:buFontTx/>
              <a:buChar char="•"/>
            </a:pPr>
            <a:r>
              <a:rPr lang="en-US" altLang="en-US" sz="3200">
                <a:latin typeface="Times New Roman" pitchFamily="18" charset="0"/>
              </a:rPr>
              <a:t> </a:t>
            </a:r>
            <a:r>
              <a:rPr lang="en-US" altLang="en-US" sz="2400">
                <a:latin typeface="Times New Roman" pitchFamily="18" charset="0"/>
              </a:rPr>
              <a:t>For the reaction </a:t>
            </a:r>
            <a:r>
              <a:rPr lang="en-US" altLang="ja-JP" sz="2400" b="1">
                <a:latin typeface="Times New Roman" pitchFamily="18" charset="0"/>
              </a:rPr>
              <a:t>A  </a:t>
            </a:r>
            <a:r>
              <a:rPr lang="en-US" altLang="ja-JP" sz="2400" b="1">
                <a:latin typeface="Times New Roman" pitchFamily="18" charset="0"/>
                <a:sym typeface="Wingdings" pitchFamily="2" charset="2"/>
              </a:rPr>
              <a:t></a:t>
            </a:r>
            <a:r>
              <a:rPr lang="en-US" altLang="ja-JP" sz="2400" b="1">
                <a:latin typeface="Times New Roman" pitchFamily="18" charset="0"/>
              </a:rPr>
              <a:t>  B </a:t>
            </a:r>
            <a:r>
              <a:rPr lang="en-US" altLang="ja-JP" sz="2400">
                <a:latin typeface="Times New Roman" pitchFamily="18" charset="0"/>
              </a:rPr>
              <a:t>there are two ways of </a:t>
            </a:r>
            <a:r>
              <a:rPr lang="en-US" altLang="ja-JP" sz="2400" b="1">
                <a:latin typeface="Times New Roman" pitchFamily="18" charset="0"/>
              </a:rPr>
              <a:t>measuring rate</a:t>
            </a:r>
            <a:r>
              <a:rPr lang="en-US" altLang="ja-JP" sz="2400">
                <a:latin typeface="Times New Roman" pitchFamily="18" charset="0"/>
              </a:rPr>
              <a:t>:</a:t>
            </a:r>
          </a:p>
          <a:p>
            <a:pPr marL="742950" lvl="1" indent="-285750" eaLnBrk="1" hangingPunct="1">
              <a:spcAft>
                <a:spcPts val="1200"/>
              </a:spcAft>
            </a:pPr>
            <a:r>
              <a:rPr lang="en-US" altLang="en-US" sz="2800">
                <a:latin typeface="Times New Roman" pitchFamily="18" charset="0"/>
              </a:rPr>
              <a:t>	</a:t>
            </a:r>
            <a:r>
              <a:rPr lang="en-US" altLang="en-US" sz="2400">
                <a:latin typeface="Times New Roman" pitchFamily="18" charset="0"/>
              </a:rPr>
              <a:t>(1) the speed at which the </a:t>
            </a:r>
            <a:r>
              <a:rPr lang="en-US" altLang="en-US" sz="2400" b="1">
                <a:latin typeface="Times New Roman" pitchFamily="18" charset="0"/>
              </a:rPr>
              <a:t>reactants disappear </a:t>
            </a:r>
          </a:p>
          <a:p>
            <a:pPr marL="742950" lvl="1" indent="-285750" eaLnBrk="1" hangingPunct="1">
              <a:spcAft>
                <a:spcPts val="1200"/>
              </a:spcAft>
            </a:pPr>
            <a:r>
              <a:rPr lang="en-US" altLang="en-US" sz="2400">
                <a:latin typeface="Times New Roman" pitchFamily="18" charset="0"/>
              </a:rPr>
              <a:t>	(2) the speed at which the </a:t>
            </a:r>
            <a:r>
              <a:rPr lang="en-US" altLang="en-US" sz="2400" b="1">
                <a:latin typeface="Times New Roman" pitchFamily="18" charset="0"/>
              </a:rPr>
              <a:t>products appear</a:t>
            </a:r>
            <a:r>
              <a:rPr lang="en-US" altLang="en-US" sz="2800" b="1">
                <a:latin typeface="Times New Roman" pitchFamily="18" charset="0"/>
              </a:rPr>
              <a:t> </a:t>
            </a:r>
            <a:r>
              <a:rPr lang="en-US" altLang="en-US" sz="2800">
                <a:latin typeface="Times New Roman" pitchFamily="18" charset="0"/>
              </a:rPr>
              <a:t>	</a:t>
            </a:r>
          </a:p>
          <a:p>
            <a:pPr marL="342900" indent="-342900" eaLnBrk="1" hangingPunct="1">
              <a:spcAft>
                <a:spcPts val="600"/>
              </a:spcAft>
              <a:buFontTx/>
              <a:buChar char="•"/>
            </a:pPr>
            <a:r>
              <a:rPr lang="en-US" altLang="en-US" sz="2400">
                <a:latin typeface="Times New Roman" pitchFamily="18" charset="0"/>
              </a:rPr>
              <a:t>Reversible reactions: as products accumulates, they can begin to turn back into reactants. </a:t>
            </a:r>
          </a:p>
          <a:p>
            <a:pPr marL="342900" indent="-342900" eaLnBrk="1" hangingPunct="1">
              <a:spcAft>
                <a:spcPts val="600"/>
              </a:spcAft>
              <a:buFontTx/>
              <a:buChar char="•"/>
            </a:pPr>
            <a:r>
              <a:rPr lang="en-US" altLang="en-US" sz="2400">
                <a:latin typeface="Times New Roman" pitchFamily="18" charset="0"/>
              </a:rPr>
              <a:t>Early on the rate will depend on only the amount of reactants present.  We want to measure the reactants as soon as they are mixed.  </a:t>
            </a:r>
          </a:p>
          <a:p>
            <a:pPr marL="342900" indent="-342900" eaLnBrk="1" hangingPunct="1">
              <a:spcAft>
                <a:spcPts val="600"/>
              </a:spcAft>
              <a:buFontTx/>
              <a:buChar char="•"/>
            </a:pPr>
            <a:r>
              <a:rPr lang="en-US" altLang="en-US" sz="2400">
                <a:latin typeface="Times New Roman" pitchFamily="18" charset="0"/>
              </a:rPr>
              <a:t>A general way of measuring the rate of the reaction is in terms of change in concentration per unit time…</a:t>
            </a:r>
            <a:endParaRPr lang="en-US" altLang="en-US" sz="900">
              <a:latin typeface="Times New Roman" pitchFamily="18" charset="0"/>
            </a:endParaRPr>
          </a:p>
          <a:p>
            <a:pPr marL="742950" lvl="1" indent="-285750" algn="ctr" eaLnBrk="1" hangingPunct="1">
              <a:spcAft>
                <a:spcPts val="1200"/>
              </a:spcAft>
            </a:pPr>
            <a:r>
              <a:rPr lang="en-US" altLang="en-US" sz="2800">
                <a:solidFill>
                  <a:srgbClr val="003399"/>
                </a:solidFill>
                <a:latin typeface="Times New Roman" pitchFamily="18" charset="0"/>
              </a:rPr>
              <a:t>Instantaneous rate = ∆[A]/∆t limits to d[A]/dt</a:t>
            </a:r>
          </a:p>
          <a:p>
            <a:pPr marL="742950" lvl="1" indent="-285750" algn="ctr" eaLnBrk="1" hangingPunct="1">
              <a:spcAft>
                <a:spcPts val="1200"/>
              </a:spcAft>
            </a:pPr>
            <a:r>
              <a:rPr lang="en-US" altLang="en-US" sz="2800">
                <a:latin typeface="Times New Roman" pitchFamily="18" charset="0"/>
              </a:rPr>
              <a:t>Most Common Units…</a:t>
            </a:r>
            <a:r>
              <a:rPr lang="en-US" altLang="en-US" sz="2800">
                <a:solidFill>
                  <a:srgbClr val="003399"/>
                </a:solidFill>
                <a:latin typeface="Times New Roman" pitchFamily="18" charset="0"/>
              </a:rPr>
              <a:t> Rate = M/s</a:t>
            </a:r>
            <a:endParaRPr lang="en-US" altLang="en-US">
              <a:solidFill>
                <a:srgbClr val="003399"/>
              </a:solidFill>
              <a:latin typeface="Times New Roman" pitchFamily="18" charset="0"/>
            </a:endParaRPr>
          </a:p>
          <a:p>
            <a:pPr marL="742950" lvl="1" indent="-285750" algn="ctr" eaLnBrk="1" hangingPunct="1">
              <a:spcAft>
                <a:spcPts val="1200"/>
              </a:spcAft>
            </a:pPr>
            <a:r>
              <a:rPr lang="en-US" altLang="en-US" sz="2400">
                <a:latin typeface="Times New Roman" pitchFamily="18" charset="0"/>
              </a:rPr>
              <a:t>Where </a:t>
            </a:r>
            <a:r>
              <a:rPr lang="en-US" altLang="en-US" sz="2400" b="1">
                <a:latin typeface="Times New Roman" pitchFamily="18" charset="0"/>
              </a:rPr>
              <a:t>Molarity (M)</a:t>
            </a:r>
            <a:r>
              <a:rPr lang="en-US" altLang="en-US" sz="2400">
                <a:latin typeface="Times New Roman" pitchFamily="18" charset="0"/>
              </a:rPr>
              <a:t> = moles/Liter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3070225" y="77788"/>
            <a:ext cx="30146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 sz="2800"/>
              <a:t>Chemical Kinetics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200025" y="1319213"/>
            <a:ext cx="8382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i="1"/>
              <a:t>Reaction rate</a:t>
            </a:r>
            <a:r>
              <a:rPr lang="en-US" altLang="en-US" sz="2400"/>
              <a:t> is the change in the concentration of a reactant or a product with time (</a:t>
            </a:r>
            <a:r>
              <a:rPr lang="en-US" altLang="en-US" sz="2400" i="1"/>
              <a:t>M</a:t>
            </a:r>
            <a:r>
              <a:rPr lang="en-US" altLang="en-US" sz="2400"/>
              <a:t>/s).</a:t>
            </a:r>
            <a:endParaRPr lang="en-US" altLang="en-US" sz="2400" b="1" i="1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3835400" y="2400300"/>
            <a:ext cx="1431925" cy="457200"/>
            <a:chOff x="2434" y="2137"/>
            <a:chExt cx="902" cy="288"/>
          </a:xfrm>
        </p:grpSpPr>
        <p:sp>
          <p:nvSpPr>
            <p:cNvPr id="15382" name="Text Box 5"/>
            <p:cNvSpPr txBox="1">
              <a:spLocks noChangeArrowheads="1"/>
            </p:cNvSpPr>
            <p:nvPr/>
          </p:nvSpPr>
          <p:spPr bwMode="auto">
            <a:xfrm>
              <a:off x="2434" y="2137"/>
              <a:ext cx="90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en-US" altLang="en-US" sz="2400"/>
                <a:t>A          B</a:t>
              </a:r>
            </a:p>
          </p:txBody>
        </p:sp>
        <p:sp>
          <p:nvSpPr>
            <p:cNvPr id="15383" name="Line 6"/>
            <p:cNvSpPr>
              <a:spLocks noChangeShapeType="1"/>
            </p:cNvSpPr>
            <p:nvPr/>
          </p:nvSpPr>
          <p:spPr bwMode="auto">
            <a:xfrm>
              <a:off x="2712" y="2288"/>
              <a:ext cx="3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962025" y="2995613"/>
            <a:ext cx="1824038" cy="879475"/>
            <a:chOff x="518" y="3200"/>
            <a:chExt cx="1149" cy="554"/>
          </a:xfrm>
        </p:grpSpPr>
        <p:sp>
          <p:nvSpPr>
            <p:cNvPr id="15377" name="Text Box 8"/>
            <p:cNvSpPr txBox="1">
              <a:spLocks noChangeArrowheads="1"/>
            </p:cNvSpPr>
            <p:nvPr/>
          </p:nvSpPr>
          <p:spPr bwMode="auto">
            <a:xfrm>
              <a:off x="518" y="3337"/>
              <a:ext cx="735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en-US" sz="2400"/>
                <a:t>rate = -</a:t>
              </a:r>
            </a:p>
          </p:txBody>
        </p:sp>
        <p:grpSp>
          <p:nvGrpSpPr>
            <p:cNvPr id="4" name="Group 12"/>
            <p:cNvGrpSpPr>
              <a:grpSpLocks/>
            </p:cNvGrpSpPr>
            <p:nvPr/>
          </p:nvGrpSpPr>
          <p:grpSpPr bwMode="auto">
            <a:xfrm>
              <a:off x="1200" y="3200"/>
              <a:ext cx="467" cy="554"/>
              <a:chOff x="2054" y="3286"/>
              <a:chExt cx="467" cy="554"/>
            </a:xfrm>
          </p:grpSpPr>
          <p:sp>
            <p:nvSpPr>
              <p:cNvPr id="15379" name="Text Box 9"/>
              <p:cNvSpPr txBox="1">
                <a:spLocks noChangeArrowheads="1"/>
              </p:cNvSpPr>
              <p:nvPr/>
            </p:nvSpPr>
            <p:spPr bwMode="auto">
              <a:xfrm>
                <a:off x="2054" y="3286"/>
                <a:ext cx="467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en-US" altLang="en-US" sz="2400">
                    <a:latin typeface="Symbol" pitchFamily="18" charset="2"/>
                  </a:rPr>
                  <a:t>D</a:t>
                </a:r>
                <a:r>
                  <a:rPr lang="en-US" altLang="en-US" sz="2400"/>
                  <a:t>[A]</a:t>
                </a:r>
              </a:p>
            </p:txBody>
          </p:sp>
          <p:sp>
            <p:nvSpPr>
              <p:cNvPr id="15380" name="Text Box 10"/>
              <p:cNvSpPr txBox="1">
                <a:spLocks noChangeArrowheads="1"/>
              </p:cNvSpPr>
              <p:nvPr/>
            </p:nvSpPr>
            <p:spPr bwMode="auto">
              <a:xfrm>
                <a:off x="2144" y="3552"/>
                <a:ext cx="286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en-US" altLang="en-US" sz="2400">
                    <a:latin typeface="Symbol" pitchFamily="18" charset="2"/>
                  </a:rPr>
                  <a:t>D</a:t>
                </a:r>
                <a:r>
                  <a:rPr lang="en-US" altLang="en-US" sz="2400" i="1"/>
                  <a:t>t</a:t>
                </a:r>
                <a:endParaRPr lang="en-US" altLang="en-US" sz="2400"/>
              </a:p>
            </p:txBody>
          </p:sp>
          <p:sp>
            <p:nvSpPr>
              <p:cNvPr id="15381" name="Line 11"/>
              <p:cNvSpPr>
                <a:spLocks noChangeShapeType="1"/>
              </p:cNvSpPr>
              <p:nvPr/>
            </p:nvSpPr>
            <p:spPr bwMode="auto">
              <a:xfrm>
                <a:off x="2095" y="3592"/>
                <a:ext cx="38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5" name="Group 26"/>
          <p:cNvGrpSpPr>
            <a:grpSpLocks/>
          </p:cNvGrpSpPr>
          <p:nvPr/>
        </p:nvGrpSpPr>
        <p:grpSpPr bwMode="auto">
          <a:xfrm>
            <a:off x="962025" y="3944938"/>
            <a:ext cx="1824038" cy="879475"/>
            <a:chOff x="624" y="2998"/>
            <a:chExt cx="1149" cy="554"/>
          </a:xfrm>
        </p:grpSpPr>
        <p:sp>
          <p:nvSpPr>
            <p:cNvPr id="15372" name="Text Box 15"/>
            <p:cNvSpPr txBox="1">
              <a:spLocks noChangeArrowheads="1"/>
            </p:cNvSpPr>
            <p:nvPr/>
          </p:nvSpPr>
          <p:spPr bwMode="auto">
            <a:xfrm>
              <a:off x="624" y="3135"/>
              <a:ext cx="66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en-US" sz="2400"/>
                <a:t>rate = </a:t>
              </a:r>
            </a:p>
          </p:txBody>
        </p:sp>
        <p:grpSp>
          <p:nvGrpSpPr>
            <p:cNvPr id="6" name="Group 16"/>
            <p:cNvGrpSpPr>
              <a:grpSpLocks/>
            </p:cNvGrpSpPr>
            <p:nvPr/>
          </p:nvGrpSpPr>
          <p:grpSpPr bwMode="auto">
            <a:xfrm>
              <a:off x="1306" y="2998"/>
              <a:ext cx="467" cy="554"/>
              <a:chOff x="2054" y="3286"/>
              <a:chExt cx="467" cy="554"/>
            </a:xfrm>
          </p:grpSpPr>
          <p:sp>
            <p:nvSpPr>
              <p:cNvPr id="15374" name="Text Box 17"/>
              <p:cNvSpPr txBox="1">
                <a:spLocks noChangeArrowheads="1"/>
              </p:cNvSpPr>
              <p:nvPr/>
            </p:nvSpPr>
            <p:spPr bwMode="auto">
              <a:xfrm>
                <a:off x="2054" y="3286"/>
                <a:ext cx="467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en-US" altLang="en-US" sz="2400">
                    <a:latin typeface="Symbol" pitchFamily="18" charset="2"/>
                  </a:rPr>
                  <a:t>D</a:t>
                </a:r>
                <a:r>
                  <a:rPr lang="en-US" altLang="en-US" sz="2400"/>
                  <a:t>[B]</a:t>
                </a:r>
              </a:p>
            </p:txBody>
          </p:sp>
          <p:sp>
            <p:nvSpPr>
              <p:cNvPr id="15375" name="Text Box 18"/>
              <p:cNvSpPr txBox="1">
                <a:spLocks noChangeArrowheads="1"/>
              </p:cNvSpPr>
              <p:nvPr/>
            </p:nvSpPr>
            <p:spPr bwMode="auto">
              <a:xfrm>
                <a:off x="2144" y="3552"/>
                <a:ext cx="286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en-US" altLang="en-US" sz="2400">
                    <a:latin typeface="Symbol" pitchFamily="18" charset="2"/>
                  </a:rPr>
                  <a:t>D</a:t>
                </a:r>
                <a:r>
                  <a:rPr lang="en-US" altLang="en-US" sz="2400" i="1"/>
                  <a:t>t</a:t>
                </a:r>
                <a:endParaRPr lang="en-US" altLang="en-US" sz="2400"/>
              </a:p>
            </p:txBody>
          </p:sp>
          <p:sp>
            <p:nvSpPr>
              <p:cNvPr id="15376" name="Line 19"/>
              <p:cNvSpPr>
                <a:spLocks noChangeShapeType="1"/>
              </p:cNvSpPr>
              <p:nvPr/>
            </p:nvSpPr>
            <p:spPr bwMode="auto">
              <a:xfrm>
                <a:off x="2095" y="3592"/>
                <a:ext cx="38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068" name="Text Box 20"/>
          <p:cNvSpPr txBox="1">
            <a:spLocks noChangeArrowheads="1"/>
          </p:cNvSpPr>
          <p:nvPr/>
        </p:nvSpPr>
        <p:spPr bwMode="auto">
          <a:xfrm>
            <a:off x="3252788" y="3071813"/>
            <a:ext cx="563086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2400">
                <a:latin typeface="Symbol" pitchFamily="18" charset="2"/>
              </a:rPr>
              <a:t>D</a:t>
            </a:r>
            <a:r>
              <a:rPr lang="en-US" altLang="en-US" sz="2400"/>
              <a:t>[A] = change in concentration of A over</a:t>
            </a:r>
          </a:p>
          <a:p>
            <a:pPr eaLnBrk="1" hangingPunct="1"/>
            <a:r>
              <a:rPr lang="en-US" altLang="en-US" sz="2400"/>
              <a:t>           time period </a:t>
            </a:r>
            <a:r>
              <a:rPr lang="en-US" altLang="en-US" sz="2400">
                <a:latin typeface="Symbol" pitchFamily="18" charset="2"/>
              </a:rPr>
              <a:t>D</a:t>
            </a:r>
            <a:r>
              <a:rPr lang="en-US" altLang="en-US" sz="2400" i="1"/>
              <a:t>t</a:t>
            </a:r>
            <a:endParaRPr lang="en-US" altLang="en-US" sz="2400"/>
          </a:p>
        </p:txBody>
      </p:sp>
      <p:sp>
        <p:nvSpPr>
          <p:cNvPr id="2070" name="Text Box 22"/>
          <p:cNvSpPr txBox="1">
            <a:spLocks noChangeArrowheads="1"/>
          </p:cNvSpPr>
          <p:nvPr/>
        </p:nvSpPr>
        <p:spPr bwMode="auto">
          <a:xfrm>
            <a:off x="3248025" y="4002088"/>
            <a:ext cx="56308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2400">
                <a:latin typeface="Symbol" pitchFamily="18" charset="2"/>
              </a:rPr>
              <a:t>D</a:t>
            </a:r>
            <a:r>
              <a:rPr lang="en-US" altLang="en-US" sz="2400"/>
              <a:t>[B] = change in concentration of B over</a:t>
            </a:r>
          </a:p>
          <a:p>
            <a:pPr eaLnBrk="1" hangingPunct="1"/>
            <a:r>
              <a:rPr lang="en-US" altLang="en-US" sz="2400"/>
              <a:t>           time period </a:t>
            </a:r>
            <a:r>
              <a:rPr lang="en-US" altLang="en-US" sz="2400">
                <a:latin typeface="Symbol" pitchFamily="18" charset="2"/>
              </a:rPr>
              <a:t>D</a:t>
            </a:r>
            <a:r>
              <a:rPr lang="en-US" altLang="en-US" sz="2400" i="1"/>
              <a:t>t</a:t>
            </a:r>
            <a:endParaRPr lang="en-US" altLang="en-US" sz="2400"/>
          </a:p>
        </p:txBody>
      </p:sp>
      <p:sp>
        <p:nvSpPr>
          <p:cNvPr id="2071" name="Text Box 23"/>
          <p:cNvSpPr txBox="1">
            <a:spLocks noChangeArrowheads="1"/>
          </p:cNvSpPr>
          <p:nvPr/>
        </p:nvSpPr>
        <p:spPr bwMode="auto">
          <a:xfrm>
            <a:off x="3248025" y="4976813"/>
            <a:ext cx="5908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000"/>
              <a:t>Because [A] decreases with time, </a:t>
            </a:r>
            <a:r>
              <a:rPr lang="en-US" altLang="en-US" sz="2000">
                <a:solidFill>
                  <a:srgbClr val="FF0000"/>
                </a:solidFill>
                <a:latin typeface="Symbol" pitchFamily="18" charset="2"/>
              </a:rPr>
              <a:t>D</a:t>
            </a:r>
            <a:r>
              <a:rPr lang="en-US" altLang="en-US" sz="2000">
                <a:solidFill>
                  <a:srgbClr val="FF0000"/>
                </a:solidFill>
              </a:rPr>
              <a:t>[A] is negative</a:t>
            </a:r>
            <a:r>
              <a:rPr lang="en-US" altLang="en-US" sz="2000"/>
              <a:t>.</a:t>
            </a:r>
            <a:r>
              <a:rPr lang="en-US" altLang="en-US" sz="2400"/>
              <a:t> </a:t>
            </a:r>
          </a:p>
        </p:txBody>
      </p:sp>
      <p:sp>
        <p:nvSpPr>
          <p:cNvPr id="2072" name="Oval 24"/>
          <p:cNvSpPr>
            <a:spLocks noChangeArrowheads="1"/>
          </p:cNvSpPr>
          <p:nvPr/>
        </p:nvSpPr>
        <p:spPr bwMode="auto">
          <a:xfrm>
            <a:off x="1762125" y="3275013"/>
            <a:ext cx="381000" cy="3810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15371" name="Rectangle 3"/>
          <p:cNvSpPr txBox="1">
            <a:spLocks noChangeArrowheads="1"/>
          </p:cNvSpPr>
          <p:nvPr/>
        </p:nvSpPr>
        <p:spPr bwMode="auto">
          <a:xfrm>
            <a:off x="0" y="6138863"/>
            <a:ext cx="3810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en-US" altLang="en-US" sz="140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utoUpdateAnimBg="0"/>
      <p:bldP spid="2068" grpId="0" autoUpdateAnimBg="0"/>
      <p:bldP spid="2070" grpId="0" autoUpdateAnimBg="0"/>
      <p:bldP spid="2071" grpId="0" autoUpdateAnimBg="0"/>
      <p:bldP spid="207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Reaction Rates and Stoichiometry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en-US" smtClean="0"/>
              <a:t>To generalize, for the reaction</a:t>
            </a:r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2506663" y="2895600"/>
            <a:ext cx="4113212" cy="519113"/>
            <a:chOff x="1536" y="1984"/>
            <a:chExt cx="2591" cy="327"/>
          </a:xfrm>
        </p:grpSpPr>
        <p:sp>
          <p:nvSpPr>
            <p:cNvPr id="16393" name="Rectangle 19"/>
            <p:cNvSpPr>
              <a:spLocks noChangeArrowheads="1"/>
            </p:cNvSpPr>
            <p:nvPr/>
          </p:nvSpPr>
          <p:spPr bwMode="auto">
            <a:xfrm>
              <a:off x="1536" y="1984"/>
              <a:ext cx="983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en-US" sz="2800" i="1">
                  <a:solidFill>
                    <a:srgbClr val="C82E32"/>
                  </a:solidFill>
                </a:rPr>
                <a:t>a</a:t>
              </a:r>
              <a:r>
                <a:rPr lang="en-US" altLang="en-US" sz="2800">
                  <a:solidFill>
                    <a:srgbClr val="C82E32"/>
                  </a:solidFill>
                </a:rPr>
                <a:t>A + </a:t>
              </a:r>
              <a:r>
                <a:rPr lang="en-US" altLang="en-US" sz="2800" i="1">
                  <a:solidFill>
                    <a:srgbClr val="C82E32"/>
                  </a:solidFill>
                </a:rPr>
                <a:t>b</a:t>
              </a:r>
              <a:r>
                <a:rPr lang="en-US" altLang="en-US" sz="2800">
                  <a:solidFill>
                    <a:srgbClr val="C82E32"/>
                  </a:solidFill>
                </a:rPr>
                <a:t>B </a:t>
              </a:r>
            </a:p>
          </p:txBody>
        </p:sp>
        <p:sp>
          <p:nvSpPr>
            <p:cNvPr id="16394" name="Line 20"/>
            <p:cNvSpPr>
              <a:spLocks noChangeShapeType="1"/>
            </p:cNvSpPr>
            <p:nvPr/>
          </p:nvSpPr>
          <p:spPr bwMode="auto">
            <a:xfrm>
              <a:off x="2568" y="2160"/>
              <a:ext cx="576" cy="0"/>
            </a:xfrm>
            <a:prstGeom prst="line">
              <a:avLst/>
            </a:prstGeom>
            <a:noFill/>
            <a:ln w="19050">
              <a:solidFill>
                <a:srgbClr val="C82E32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5" name="Rectangle 21"/>
            <p:cNvSpPr>
              <a:spLocks noChangeArrowheads="1"/>
            </p:cNvSpPr>
            <p:nvPr/>
          </p:nvSpPr>
          <p:spPr bwMode="auto">
            <a:xfrm>
              <a:off x="3195" y="1984"/>
              <a:ext cx="93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en-US" sz="2800" i="1">
                  <a:solidFill>
                    <a:srgbClr val="C82E32"/>
                  </a:solidFill>
                </a:rPr>
                <a:t>c</a:t>
              </a:r>
              <a:r>
                <a:rPr lang="en-US" altLang="en-US" sz="2800">
                  <a:solidFill>
                    <a:srgbClr val="C82E32"/>
                  </a:solidFill>
                </a:rPr>
                <a:t>C + </a:t>
              </a:r>
              <a:r>
                <a:rPr lang="en-US" altLang="en-US" sz="2800" i="1">
                  <a:solidFill>
                    <a:srgbClr val="C82E32"/>
                  </a:solidFill>
                </a:rPr>
                <a:t>d</a:t>
              </a:r>
              <a:r>
                <a:rPr lang="en-US" altLang="en-US" sz="2800">
                  <a:solidFill>
                    <a:srgbClr val="C82E32"/>
                  </a:solidFill>
                </a:rPr>
                <a:t>D</a:t>
              </a:r>
            </a:p>
          </p:txBody>
        </p:sp>
      </p:grpSp>
      <p:pic>
        <p:nvPicPr>
          <p:cNvPr id="16389" name="Picture 59" descr="&#10;image-96.tiff                                                  0030CE35magic_metal                    B74677AA: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39800" y="3937000"/>
            <a:ext cx="72644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0" name="Text Box 60"/>
          <p:cNvSpPr txBox="1">
            <a:spLocks noChangeArrowheads="1"/>
          </p:cNvSpPr>
          <p:nvPr/>
        </p:nvSpPr>
        <p:spPr bwMode="auto">
          <a:xfrm>
            <a:off x="2362200" y="4937125"/>
            <a:ext cx="2613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2000"/>
              <a:t>Reactants (decrease)</a:t>
            </a:r>
          </a:p>
        </p:txBody>
      </p:sp>
      <p:sp>
        <p:nvSpPr>
          <p:cNvPr id="16391" name="Text Box 61"/>
          <p:cNvSpPr txBox="1">
            <a:spLocks noChangeArrowheads="1"/>
          </p:cNvSpPr>
          <p:nvPr/>
        </p:nvSpPr>
        <p:spPr bwMode="auto">
          <a:xfrm>
            <a:off x="5486400" y="4953000"/>
            <a:ext cx="2386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2000"/>
              <a:t>Products (increase)</a:t>
            </a:r>
          </a:p>
        </p:txBody>
      </p:sp>
      <p:sp>
        <p:nvSpPr>
          <p:cNvPr id="16392" name="Rectangle 3"/>
          <p:cNvSpPr txBox="1">
            <a:spLocks noChangeArrowheads="1"/>
          </p:cNvSpPr>
          <p:nvPr/>
        </p:nvSpPr>
        <p:spPr bwMode="auto">
          <a:xfrm>
            <a:off x="-152400" y="6019800"/>
            <a:ext cx="31797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en-US" altLang="en-US" sz="140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304800" y="914400"/>
            <a:ext cx="8534400" cy="467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Aft>
                <a:spcPts val="1000"/>
              </a:spcAft>
              <a:buFontTx/>
              <a:buChar char="•"/>
            </a:pPr>
            <a:r>
              <a:rPr lang="en-US" altLang="en-US" sz="2000">
                <a:latin typeface="Times New Roman" pitchFamily="18" charset="0"/>
              </a:rPr>
              <a:t> Here</a:t>
            </a:r>
            <a:r>
              <a:rPr lang="ja-JP" altLang="en-US" sz="2000"/>
              <a:t>’</a:t>
            </a:r>
            <a:r>
              <a:rPr lang="en-US" altLang="ja-JP" sz="2000">
                <a:latin typeface="Times New Roman" pitchFamily="18" charset="0"/>
              </a:rPr>
              <a:t>s another way of looking at reaction rates…</a:t>
            </a:r>
          </a:p>
          <a:p>
            <a:pPr algn="ctr" eaLnBrk="1" hangingPunct="1">
              <a:spcAft>
                <a:spcPts val="1200"/>
              </a:spcAft>
            </a:pPr>
            <a:r>
              <a:rPr lang="en-US" altLang="en-US" sz="2000">
                <a:latin typeface="Times New Roman" pitchFamily="18" charset="0"/>
              </a:rPr>
              <a:t>2N</a:t>
            </a:r>
            <a:r>
              <a:rPr lang="en-US" altLang="en-US" sz="2000" baseline="-25000">
                <a:latin typeface="Times New Roman" pitchFamily="18" charset="0"/>
              </a:rPr>
              <a:t>2</a:t>
            </a:r>
            <a:r>
              <a:rPr lang="en-US" altLang="en-US" sz="2000">
                <a:latin typeface="Times New Roman" pitchFamily="18" charset="0"/>
              </a:rPr>
              <a:t>O</a:t>
            </a:r>
            <a:r>
              <a:rPr lang="en-US" altLang="en-US" sz="2000" baseline="-25000">
                <a:latin typeface="Times New Roman" pitchFamily="18" charset="0"/>
              </a:rPr>
              <a:t>5(</a:t>
            </a:r>
            <a:r>
              <a:rPr lang="en-US" altLang="en-US" sz="2000" i="1" baseline="-25000">
                <a:latin typeface="Times New Roman" pitchFamily="18" charset="0"/>
              </a:rPr>
              <a:t>g</a:t>
            </a:r>
            <a:r>
              <a:rPr lang="en-US" altLang="en-US" sz="2000" baseline="-25000">
                <a:latin typeface="Times New Roman" pitchFamily="18" charset="0"/>
              </a:rPr>
              <a:t>)</a:t>
            </a:r>
            <a:r>
              <a:rPr lang="en-US" altLang="en-US" sz="2000">
                <a:latin typeface="Times New Roman" pitchFamily="18" charset="0"/>
              </a:rPr>
              <a:t> </a:t>
            </a:r>
            <a:r>
              <a:rPr lang="en-US" altLang="en-US" sz="2000">
                <a:latin typeface="Times New Roman" pitchFamily="18" charset="0"/>
                <a:sym typeface="Wingdings" pitchFamily="2" charset="2"/>
              </a:rPr>
              <a:t></a:t>
            </a:r>
            <a:r>
              <a:rPr lang="en-US" altLang="en-US" sz="2000">
                <a:latin typeface="Times New Roman" pitchFamily="18" charset="0"/>
              </a:rPr>
              <a:t> 4NO</a:t>
            </a:r>
            <a:r>
              <a:rPr lang="en-US" altLang="en-US" sz="2000" baseline="-25000">
                <a:latin typeface="Times New Roman" pitchFamily="18" charset="0"/>
              </a:rPr>
              <a:t>2(</a:t>
            </a:r>
            <a:r>
              <a:rPr lang="en-US" altLang="en-US" sz="2000" i="1" baseline="-25000">
                <a:latin typeface="Times New Roman" pitchFamily="18" charset="0"/>
              </a:rPr>
              <a:t>g</a:t>
            </a:r>
            <a:r>
              <a:rPr lang="en-US" altLang="en-US" sz="2000" baseline="-25000">
                <a:latin typeface="Times New Roman" pitchFamily="18" charset="0"/>
              </a:rPr>
              <a:t>)</a:t>
            </a:r>
            <a:r>
              <a:rPr lang="en-US" altLang="en-US" sz="2000">
                <a:latin typeface="Times New Roman" pitchFamily="18" charset="0"/>
              </a:rPr>
              <a:t> </a:t>
            </a:r>
            <a:r>
              <a:rPr lang="en-US" altLang="en-US" sz="2000">
                <a:latin typeface="Times New Roman" pitchFamily="18" charset="0"/>
                <a:sym typeface="Symbol" pitchFamily="18" charset="2"/>
              </a:rPr>
              <a:t>+ </a:t>
            </a:r>
            <a:r>
              <a:rPr lang="en-US" altLang="en-US" sz="2000">
                <a:latin typeface="Times New Roman" pitchFamily="18" charset="0"/>
              </a:rPr>
              <a:t> O</a:t>
            </a:r>
            <a:r>
              <a:rPr lang="en-US" altLang="en-US" sz="2000" baseline="-25000">
                <a:latin typeface="Times New Roman" pitchFamily="18" charset="0"/>
              </a:rPr>
              <a:t>2(</a:t>
            </a:r>
            <a:r>
              <a:rPr lang="en-US" altLang="en-US" sz="2000" i="1" baseline="-25000">
                <a:latin typeface="Times New Roman" pitchFamily="18" charset="0"/>
              </a:rPr>
              <a:t>g</a:t>
            </a:r>
            <a:r>
              <a:rPr lang="en-US" altLang="en-US" sz="2000" baseline="-25000">
                <a:latin typeface="Times New Roman" pitchFamily="18" charset="0"/>
              </a:rPr>
              <a:t>)</a:t>
            </a:r>
            <a:r>
              <a:rPr lang="en-US" altLang="en-US" sz="2000">
                <a:latin typeface="Times New Roman" pitchFamily="18" charset="0"/>
              </a:rPr>
              <a:t> </a:t>
            </a:r>
          </a:p>
          <a:p>
            <a:pPr eaLnBrk="1" hangingPunct="1">
              <a:spcAft>
                <a:spcPts val="1000"/>
              </a:spcAft>
              <a:buFontTx/>
              <a:buChar char="•"/>
            </a:pPr>
            <a:r>
              <a:rPr lang="en-US" altLang="en-US" sz="2000">
                <a:latin typeface="Times New Roman" pitchFamily="18" charset="0"/>
              </a:rPr>
              <a:t> Notice that for every 1 mole of O</a:t>
            </a:r>
            <a:r>
              <a:rPr lang="en-US" altLang="en-US" sz="2000" baseline="-25000">
                <a:latin typeface="Times New Roman" pitchFamily="18" charset="0"/>
              </a:rPr>
              <a:t>2</a:t>
            </a:r>
            <a:r>
              <a:rPr lang="en-US" altLang="en-US" sz="2000"/>
              <a:t> </a:t>
            </a:r>
            <a:r>
              <a:rPr lang="en-US" altLang="en-US" sz="2000">
                <a:latin typeface="Times New Roman" pitchFamily="18" charset="0"/>
              </a:rPr>
              <a:t>that appears, 4 x as many moles of NO</a:t>
            </a:r>
            <a:r>
              <a:rPr lang="en-US" altLang="en-US" sz="2000" baseline="-25000">
                <a:latin typeface="Times New Roman" pitchFamily="18" charset="0"/>
              </a:rPr>
              <a:t>2</a:t>
            </a:r>
            <a:r>
              <a:rPr lang="en-US" altLang="en-US" sz="2000">
                <a:latin typeface="Times New Roman" pitchFamily="18" charset="0"/>
              </a:rPr>
              <a:t> will also appear. In the meantime, twice as many moles of N</a:t>
            </a:r>
            <a:r>
              <a:rPr lang="en-US" altLang="en-US" sz="2000" baseline="-25000">
                <a:latin typeface="Times New Roman" pitchFamily="18" charset="0"/>
              </a:rPr>
              <a:t>2</a:t>
            </a:r>
            <a:r>
              <a:rPr lang="en-US" altLang="en-US" sz="2000">
                <a:latin typeface="Times New Roman" pitchFamily="18" charset="0"/>
              </a:rPr>
              <a:t>O</a:t>
            </a:r>
            <a:r>
              <a:rPr lang="en-US" altLang="en-US" sz="2000" baseline="-25000">
                <a:latin typeface="Times New Roman" pitchFamily="18" charset="0"/>
              </a:rPr>
              <a:t>5</a:t>
            </a:r>
            <a:r>
              <a:rPr lang="en-US" altLang="en-US" sz="2000">
                <a:latin typeface="Times New Roman" pitchFamily="18" charset="0"/>
              </a:rPr>
              <a:t> will be disappearing as moles of O</a:t>
            </a:r>
            <a:r>
              <a:rPr lang="en-US" altLang="en-US" sz="2000" baseline="-25000">
                <a:latin typeface="Times New Roman" pitchFamily="18" charset="0"/>
              </a:rPr>
              <a:t>2</a:t>
            </a:r>
            <a:r>
              <a:rPr lang="en-US" altLang="en-US" sz="2000">
                <a:latin typeface="Times New Roman" pitchFamily="18" charset="0"/>
              </a:rPr>
              <a:t> forming.</a:t>
            </a:r>
          </a:p>
          <a:p>
            <a:pPr eaLnBrk="1" hangingPunct="1">
              <a:spcAft>
                <a:spcPts val="1000"/>
              </a:spcAft>
              <a:buFontTx/>
              <a:buChar char="•"/>
            </a:pPr>
            <a:endParaRPr lang="en-US" altLang="en-US" sz="2000">
              <a:latin typeface="Times New Roman" pitchFamily="18" charset="0"/>
            </a:endParaRPr>
          </a:p>
          <a:p>
            <a:pPr eaLnBrk="1" hangingPunct="1">
              <a:spcAft>
                <a:spcPts val="1000"/>
              </a:spcAft>
              <a:buFontTx/>
              <a:buChar char="•"/>
            </a:pPr>
            <a:r>
              <a:rPr lang="en-US" altLang="en-US" sz="2000">
                <a:latin typeface="Times New Roman" pitchFamily="18" charset="0"/>
              </a:rPr>
              <a:t> However, the same reaction cannot have 3 different rates…</a:t>
            </a:r>
          </a:p>
          <a:p>
            <a:pPr eaLnBrk="1" hangingPunct="1">
              <a:spcAft>
                <a:spcPts val="1000"/>
              </a:spcAft>
              <a:buFontTx/>
              <a:buChar char="•"/>
            </a:pPr>
            <a:endParaRPr lang="en-US" altLang="en-US" sz="2000">
              <a:latin typeface="Times New Roman" pitchFamily="18" charset="0"/>
            </a:endParaRPr>
          </a:p>
          <a:p>
            <a:pPr eaLnBrk="1" hangingPunct="1">
              <a:spcAft>
                <a:spcPts val="1000"/>
              </a:spcAft>
              <a:buFontTx/>
              <a:buChar char="•"/>
            </a:pPr>
            <a:r>
              <a:rPr lang="en-US" altLang="en-US" sz="2000">
                <a:latin typeface="Times New Roman" pitchFamily="18" charset="0"/>
              </a:rPr>
              <a:t> In stead, we write </a:t>
            </a:r>
            <a:r>
              <a:rPr lang="en-US" altLang="en-US" sz="2000" b="1">
                <a:latin typeface="Times New Roman" pitchFamily="18" charset="0"/>
              </a:rPr>
              <a:t>the rate of the reaction </a:t>
            </a:r>
            <a:r>
              <a:rPr lang="en-US" altLang="en-US" sz="2000">
                <a:latin typeface="Times New Roman" pitchFamily="18" charset="0"/>
              </a:rPr>
              <a:t>as follows:</a:t>
            </a:r>
          </a:p>
          <a:p>
            <a:pPr algn="ctr" eaLnBrk="1" hangingPunct="1"/>
            <a:r>
              <a:rPr lang="en-US" altLang="en-US" sz="2000">
                <a:latin typeface="Times New Roman" pitchFamily="18" charset="0"/>
              </a:rPr>
              <a:t>Reaction Rate = </a:t>
            </a:r>
            <a:r>
              <a:rPr lang="en-US" altLang="en-US" sz="2000" b="1">
                <a:latin typeface="Times New Roman" pitchFamily="18" charset="0"/>
              </a:rPr>
              <a:t>−½</a:t>
            </a:r>
            <a:r>
              <a:rPr lang="en-US" altLang="en-US" sz="2000">
                <a:latin typeface="Times New Roman" pitchFamily="18" charset="0"/>
              </a:rPr>
              <a:t> ∆ [N</a:t>
            </a:r>
            <a:r>
              <a:rPr lang="en-US" altLang="en-US" sz="2000" baseline="-25000">
                <a:latin typeface="Times New Roman" pitchFamily="18" charset="0"/>
              </a:rPr>
              <a:t>2</a:t>
            </a:r>
            <a:r>
              <a:rPr lang="en-US" altLang="en-US" sz="2000">
                <a:latin typeface="Times New Roman" pitchFamily="18" charset="0"/>
              </a:rPr>
              <a:t>O</a:t>
            </a:r>
            <a:r>
              <a:rPr lang="en-US" altLang="en-US" sz="2000" baseline="-25000">
                <a:latin typeface="Times New Roman" pitchFamily="18" charset="0"/>
              </a:rPr>
              <a:t>5</a:t>
            </a:r>
            <a:r>
              <a:rPr lang="en-US" altLang="en-US" sz="2000">
                <a:latin typeface="Times New Roman" pitchFamily="18" charset="0"/>
              </a:rPr>
              <a:t>]/∆t   =   </a:t>
            </a:r>
            <a:r>
              <a:rPr lang="en-US" altLang="en-US" sz="2000" b="1">
                <a:latin typeface="Times New Roman" pitchFamily="18" charset="0"/>
              </a:rPr>
              <a:t>¼ </a:t>
            </a:r>
            <a:r>
              <a:rPr lang="en-US" altLang="en-US" sz="2000">
                <a:latin typeface="Times New Roman" pitchFamily="18" charset="0"/>
              </a:rPr>
              <a:t>∆[NO</a:t>
            </a:r>
            <a:r>
              <a:rPr lang="en-US" altLang="en-US" sz="2000" baseline="-25000">
                <a:latin typeface="Times New Roman" pitchFamily="18" charset="0"/>
              </a:rPr>
              <a:t>2</a:t>
            </a:r>
            <a:r>
              <a:rPr lang="en-US" altLang="en-US" sz="2000">
                <a:latin typeface="Times New Roman" pitchFamily="18" charset="0"/>
              </a:rPr>
              <a:t>]/∆t   =   ∆[O</a:t>
            </a:r>
            <a:r>
              <a:rPr lang="en-US" altLang="en-US" sz="2000" baseline="-25000">
                <a:latin typeface="Times New Roman" pitchFamily="18" charset="0"/>
              </a:rPr>
              <a:t>2</a:t>
            </a:r>
            <a:r>
              <a:rPr lang="en-US" altLang="en-US" sz="2000">
                <a:latin typeface="Times New Roman" pitchFamily="18" charset="0"/>
              </a:rPr>
              <a:t>]/∆t</a:t>
            </a:r>
          </a:p>
          <a:p>
            <a:pPr algn="ctr" eaLnBrk="1" hangingPunct="1"/>
            <a:endParaRPr lang="en-US" altLang="en-US" sz="2000">
              <a:latin typeface="Times New Roman" pitchFamily="18" charset="0"/>
            </a:endParaRPr>
          </a:p>
          <a:p>
            <a:pPr algn="ctr" eaLnBrk="1" hangingPunct="1"/>
            <a:r>
              <a:rPr lang="en-US" altLang="en-US">
                <a:latin typeface="Times New Roman" pitchFamily="18" charset="0"/>
              </a:rPr>
              <a:t>(i.e., rate of change in concentration </a:t>
            </a:r>
            <a:r>
              <a:rPr lang="en-US" altLang="en-US" b="1">
                <a:latin typeface="Times New Roman" pitchFamily="18" charset="0"/>
              </a:rPr>
              <a:t>divided by</a:t>
            </a:r>
            <a:r>
              <a:rPr lang="en-US" altLang="en-US">
                <a:latin typeface="Times New Roman" pitchFamily="18" charset="0"/>
              </a:rPr>
              <a:t> respective stoichiometric coefficient)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3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3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3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3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3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3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3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3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3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3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3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3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3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43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43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3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3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3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050"/>
          <p:cNvSpPr>
            <a:spLocks noGrp="1" noChangeArrowheads="1"/>
          </p:cNvSpPr>
          <p:nvPr>
            <p:ph type="title"/>
          </p:nvPr>
        </p:nvSpPr>
        <p:spPr>
          <a:xfrm>
            <a:off x="457200" y="2590800"/>
            <a:ext cx="8229600" cy="1143000"/>
          </a:xfrm>
          <a:noFill/>
          <a:ln>
            <a:noFill/>
          </a:ln>
        </p:spPr>
        <p:txBody>
          <a:bodyPr>
            <a:normAutofit fontScale="90000"/>
          </a:bodyPr>
          <a:lstStyle/>
          <a:p>
            <a:pPr eaLnBrk="1" hangingPunct="1"/>
            <a:r>
              <a:rPr lang="en-GB" altLang="en-US" dirty="0" smtClean="0">
                <a:solidFill>
                  <a:schemeClr val="tx1"/>
                </a:solidFill>
              </a:rPr>
              <a:t>Factors Affecting Reaction Rate Constants</a:t>
            </a:r>
            <a:endParaRPr lang="fr-FR" alt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549</Words>
  <Application>Microsoft Office PowerPoint</Application>
  <PresentationFormat>On-screen Show (4:3)</PresentationFormat>
  <Paragraphs>89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Chemical Kinetics UNIT  V, BSc  III year   </vt:lpstr>
      <vt:lpstr>Chemical Kinetics</vt:lpstr>
      <vt:lpstr>Kinetics</vt:lpstr>
      <vt:lpstr>Outline: Kinetics</vt:lpstr>
      <vt:lpstr>Reaction Rate</vt:lpstr>
      <vt:lpstr>Slide 6</vt:lpstr>
      <vt:lpstr>Reaction Rates and Stoichiometry</vt:lpstr>
      <vt:lpstr>Slide 8</vt:lpstr>
      <vt:lpstr>Factors Affecting Reaction Rate Constants</vt:lpstr>
      <vt:lpstr>Slide 10</vt:lpstr>
    </vt:vector>
  </TitlesOfParts>
  <Company>india2world@ymail.com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Chemical Kinetics  UNIT  V BSc  III year </dc:title>
  <dc:creator>india2world@ymail.com</dc:creator>
  <cp:lastModifiedBy>india2world@ymail.com</cp:lastModifiedBy>
  <cp:revision>10</cp:revision>
  <dcterms:created xsi:type="dcterms:W3CDTF">2020-08-06T07:55:53Z</dcterms:created>
  <dcterms:modified xsi:type="dcterms:W3CDTF">2020-10-17T04:40:49Z</dcterms:modified>
</cp:coreProperties>
</file>